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07" r:id="rId5"/>
    <p:sldId id="309" r:id="rId6"/>
    <p:sldId id="308" r:id="rId7"/>
    <p:sldId id="352" r:id="rId8"/>
    <p:sldId id="311" r:id="rId9"/>
    <p:sldId id="312" r:id="rId10"/>
    <p:sldId id="313" r:id="rId11"/>
    <p:sldId id="315" r:id="rId12"/>
    <p:sldId id="314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CF4-346C-4ED5-A56A-D0EEDFF236E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0053-EFE3-4479-AA85-38FD6515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867F-CF44-4C17-9365-E4E4CC685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810C-A7F6-4750-8239-4578EB0F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81DC-DED6-4ED3-80BE-98FAA24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8351-4A19-414D-AB2C-E113D93B5284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E0DF-79C5-48E4-8D72-7F7574D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B367D-155A-43A1-A397-574876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AFE53-F6C0-44F1-B557-692F0DFD5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1398"/>
            <a:ext cx="5074920" cy="54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8913F-3FDB-4415-8393-D1CC04F71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061704" cy="171025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FEB9A8B-E6E8-4019-B209-282EFE7179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5269817"/>
            <a:ext cx="1083535" cy="1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5502-6532-492C-8AF8-1C905B73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E295-2924-47B3-B128-A5FF214B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5DBD-3A60-4056-A1C9-052FD0A9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E264-0EFD-4BC6-83EB-EA1674F089D2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C9AF-472E-4A46-AB1F-643CC32A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97F-F75C-4495-9C18-F4465A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D9EF8-99F3-415A-8D08-294FEF367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EDC73-74ED-435B-B940-E493CC4F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5CD0-3DBE-419F-82EC-F4BC3BBF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2482-5A2D-4CB8-868A-D8EF426581C5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5808-C66B-42FF-A678-96C351A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1D23-4604-4444-803B-5AF61140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DB7-CDC1-496D-B74F-44E7E68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3988-2C36-43EF-B0A6-BE0274FE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36CC-18A2-4417-A5B1-F157FE8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C84F-8FB9-49CE-9AB2-ACE9DBCA91BC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724-BE57-4B3D-B8BD-B179659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1" y="635635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F24-EA19-460E-A989-7A894F95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E0E4-4A8A-48A7-BEDE-64A783141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" y="92743"/>
            <a:ext cx="3986783" cy="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1CCA-0D28-4DBD-822E-B79E6229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B13D-DBA7-47F9-980C-E5BE37A08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7284-6C86-480B-AF98-6FE5761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BA7F-8E7F-4FF2-92AE-74EFC8066156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B3D-DCBA-4F0F-A042-350406A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2" y="6356350"/>
            <a:ext cx="7748336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B2CD-250E-4D26-8D39-DC0FE037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1D72-6C8F-4FFF-98E2-C452A54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DD5B-8801-40F0-BA8D-71517484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9A80-13BE-443A-AACE-421CE5D02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4C03-6ECD-4DB6-8F3E-1EFE215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D8E3F-9444-435C-AFFF-1D0EA32E12AF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2FDE4-EBB2-409F-B199-3F118892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2567" y="6356350"/>
            <a:ext cx="6937065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99AF-166E-4747-B058-45C2349B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DE0-6933-45E8-8456-BF7C776F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CFF36-2828-4C42-9408-B2035729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1D16-1E88-4F5D-9425-A17DCC7D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AE265-DE89-4E2D-9CFA-E9AF5D17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DA5D-5C94-4C91-AC88-681CCE2E8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9012-FF02-43CE-A9FC-E16C80F3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EF13-9F9C-474D-BF84-48DA60BB3029}" type="datetime1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ADFC5-44AB-41DE-9475-D41EC5B9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11C40-1938-4243-879B-93BFC6C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F13-4A05-41C7-90CE-9C9B17CD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0A429-D6A6-4752-A5AC-65A2572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E0A7-3FFF-439D-AFD9-9D003A04F4A5}" type="datetime1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C100-8A4A-4F59-AE18-F5283725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8F35F-4011-482B-A128-8D7019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963AE-DD4B-4049-BE48-2C3B390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599B-0764-426B-B761-A99EBD99C7C1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36035-E9D1-4C31-99EF-547678E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C318-F626-4219-9B41-E066EB4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56D3-6E66-487D-9905-735947A3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43D1-4396-4040-9F5F-42B8D8D4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B3DA-0C5F-40EA-B5B1-0ACD1483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705A-EE5F-4F14-ABAE-71A62369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FBF0-2AC6-4114-A691-84CEB5AFB183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6570F-75C9-41DE-A667-8D09E21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1F36C-3E1D-44FE-B61A-68F0EE0E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A150-D856-4173-8702-4798F74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0D2B-6F32-4CA9-8614-744B01948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D4528-CB36-4364-AF58-01D6BA2B0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F51D2-5169-42BD-A7FB-3E35071A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E29F7-C6D0-4E73-879C-06886DF47E29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79EB-0368-4D2F-8129-26E6FA88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2F39-4EF6-4BA6-8676-E641E7C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E894-935A-42F9-9ABD-6141DD20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3C0E-34DD-4F2A-93BB-39304F43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F42A-6A37-4070-9BC8-10377460F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B6B64-EF7F-40BF-BC4E-3C0DD4F37849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3370-938D-40C8-BAC5-42411855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39E8-B95D-4628-BD51-7D4951B1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5AFD-2D77-49B0-BC44-067E632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" y="2560320"/>
            <a:ext cx="11679936" cy="1438656"/>
          </a:xfrm>
        </p:spPr>
        <p:txBody>
          <a:bodyPr>
            <a:normAutofit fontScale="90000"/>
          </a:bodyPr>
          <a:lstStyle/>
          <a:p>
            <a:r>
              <a:rPr lang="nb-NO" dirty="0"/>
              <a:t>Forskningsdesign: Ikke-eksperimentelle design og metaanalyse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09D14-1075-4CCE-92AF-04C9BA4E5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680"/>
            <a:ext cx="9144000" cy="960120"/>
          </a:xfrm>
        </p:spPr>
        <p:txBody>
          <a:bodyPr/>
          <a:lstStyle/>
          <a:p>
            <a:r>
              <a:rPr lang="nb-NO" dirty="0"/>
              <a:t>Astrid Marie Jorde Sandsør</a:t>
            </a:r>
          </a:p>
        </p:txBody>
      </p:sp>
    </p:spTree>
    <p:extLst>
      <p:ext uri="{BB962C8B-B14F-4D97-AF65-F5344CB8AC3E}">
        <p14:creationId xmlns:p14="http://schemas.microsoft.com/office/powerpoint/2010/main" val="330934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hovedtyper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seksjonell</a:t>
            </a:r>
            <a:r>
              <a:rPr lang="nb-NO" dirty="0"/>
              <a:t> («tverrsnitt»)</a:t>
            </a:r>
          </a:p>
          <a:p>
            <a:pPr lvl="1"/>
            <a:r>
              <a:rPr lang="nb-NO" dirty="0"/>
              <a:t>Alle mål på ett tidspunkt</a:t>
            </a:r>
          </a:p>
          <a:p>
            <a:r>
              <a:rPr lang="nb-NO" dirty="0"/>
              <a:t>Longitudinell («prospektiv», «lengdesnitt», «forløp», «panel»)</a:t>
            </a:r>
          </a:p>
          <a:p>
            <a:pPr lvl="1"/>
            <a:r>
              <a:rPr lang="nb-NO" dirty="0"/>
              <a:t>Mål på ulikt tidspunkt</a:t>
            </a:r>
          </a:p>
          <a:p>
            <a:pPr lvl="1"/>
            <a:endParaRPr lang="nb-NO" dirty="0"/>
          </a:p>
          <a:p>
            <a:r>
              <a:rPr lang="nb-NO" dirty="0"/>
              <a:t>Kan være både beskrivende og ha ambisjoner om å si noe om årsakssammenhenger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8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5500" cy="4351338"/>
          </a:xfrm>
        </p:spPr>
        <p:txBody>
          <a:bodyPr/>
          <a:lstStyle/>
          <a:p>
            <a:r>
              <a:rPr lang="nb-NO" dirty="0"/>
              <a:t>Kun et måletidspunkt</a:t>
            </a:r>
          </a:p>
          <a:p>
            <a:r>
              <a:rPr lang="nb-NO" dirty="0"/>
              <a:t>Avhengige og uavhengige variabler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196B8B8F-1077-425F-A816-12B66F65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13" y="2960911"/>
            <a:ext cx="3504246" cy="2849173"/>
          </a:xfrm>
          <a:prstGeom prst="rect">
            <a:avLst/>
          </a:prstGeom>
          <a:ln w="88900">
            <a:miter lim="400000"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B96CFB-621E-4265-A873-37F75CA6EEBF}"/>
              </a:ext>
            </a:extLst>
          </p:cNvPr>
          <p:cNvSpPr txBox="1">
            <a:spLocks/>
          </p:cNvSpPr>
          <p:nvPr/>
        </p:nvSpPr>
        <p:spPr>
          <a:xfrm>
            <a:off x="6448425" y="3079750"/>
            <a:ext cx="590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Vanlig fordi det er enkelt</a:t>
            </a:r>
          </a:p>
          <a:p>
            <a:r>
              <a:rPr lang="nb-NO" dirty="0"/>
              <a:t>Sammenheng eller forskjeller mellom variabler på ett tidspunkt</a:t>
            </a:r>
          </a:p>
          <a:p>
            <a:r>
              <a:rPr lang="nb-NO" dirty="0"/>
              <a:t>Svak indre validitet</a:t>
            </a:r>
          </a:p>
          <a:p>
            <a:r>
              <a:rPr lang="nb-NO" dirty="0"/>
              <a:t>Potensielt god ytre validitet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1707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9C475C-C863-45C3-9F46-F8961FC7E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4999"/>
            <a:ext cx="11011678" cy="1987246"/>
          </a:xfrm>
        </p:spPr>
        <p:txBody>
          <a:bodyPr/>
          <a:lstStyle/>
          <a:p>
            <a:r>
              <a:rPr lang="nb-NO" dirty="0"/>
              <a:t>Er det sammenheng mellom barnehagekvalitet og kognitive ferdigheter?</a:t>
            </a:r>
          </a:p>
          <a:p>
            <a:pPr lvl="1"/>
            <a:r>
              <a:rPr lang="nb-NO" dirty="0"/>
              <a:t>Alle mål på ett tidspunkt</a:t>
            </a:r>
          </a:p>
          <a:p>
            <a:r>
              <a:rPr lang="nb-NO" dirty="0"/>
              <a:t>Finner ingen sammenhenger</a:t>
            </a:r>
          </a:p>
          <a:p>
            <a:pPr lvl="1"/>
            <a:r>
              <a:rPr lang="nb-NO" dirty="0"/>
              <a:t>Trusler mot indre validitet styrker null-funn </a:t>
            </a:r>
          </a:p>
          <a:p>
            <a:endParaRPr lang="en-US" dirty="0"/>
          </a:p>
        </p:txBody>
      </p:sp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E063A99F-5D4E-4938-A5A6-3A739457CE6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132" t="7000" r="2809" b="10170"/>
          <a:stretch/>
        </p:blipFill>
        <p:spPr>
          <a:xfrm>
            <a:off x="1722664" y="1534885"/>
            <a:ext cx="8221436" cy="2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6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9C475C-C863-45C3-9F46-F8961FC7E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975"/>
            <a:ext cx="11011678" cy="1626269"/>
          </a:xfrm>
        </p:spPr>
        <p:txBody>
          <a:bodyPr/>
          <a:lstStyle/>
          <a:p>
            <a:r>
              <a:rPr lang="nb-NO" dirty="0"/>
              <a:t>Tester om sammenhengen er lik for ulike nivåer av sosioøkonomisk bakgrunn (SES)</a:t>
            </a:r>
          </a:p>
          <a:p>
            <a:r>
              <a:rPr lang="en-US" dirty="0"/>
              <a:t>Kan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utelukke</a:t>
            </a:r>
            <a:r>
              <a:rPr lang="en-US" dirty="0"/>
              <a:t> 0-verdien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av </a:t>
            </a:r>
            <a:r>
              <a:rPr lang="en-US" dirty="0" err="1"/>
              <a:t>undergruppene</a:t>
            </a:r>
            <a:endParaRPr lang="en-US" dirty="0"/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E21747C2-44E1-4A25-93CB-D0ADDFFDFDA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062" t="5413" r="2263" b="6892"/>
          <a:stretch/>
        </p:blipFill>
        <p:spPr>
          <a:xfrm>
            <a:off x="1371600" y="1485899"/>
            <a:ext cx="8659298" cy="2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3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kan de si noe om (og ikke)?</a:t>
            </a:r>
          </a:p>
          <a:p>
            <a:pPr lvl="1"/>
            <a:r>
              <a:rPr lang="nb-NO" dirty="0"/>
              <a:t>Sammenheng</a:t>
            </a:r>
          </a:p>
          <a:p>
            <a:pPr lvl="2"/>
            <a:r>
              <a:rPr lang="nb-NO" dirty="0"/>
              <a:t>Antakelser om kausalitet</a:t>
            </a:r>
          </a:p>
          <a:p>
            <a:pPr lvl="1"/>
            <a:r>
              <a:rPr lang="nb-NO" dirty="0"/>
              <a:t>Status </a:t>
            </a:r>
            <a:r>
              <a:rPr lang="nb-NO" dirty="0" err="1"/>
              <a:t>quo</a:t>
            </a:r>
            <a:r>
              <a:rPr lang="nb-NO" dirty="0"/>
              <a:t> – ved 3 års alder</a:t>
            </a:r>
          </a:p>
          <a:p>
            <a:pPr lvl="2"/>
            <a:r>
              <a:rPr lang="nb-NO" dirty="0"/>
              <a:t>Ikke endring</a:t>
            </a:r>
          </a:p>
          <a:p>
            <a:pPr lvl="2"/>
            <a:r>
              <a:rPr lang="nb-NO" dirty="0"/>
              <a:t>Ikke andre aldersgrupper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7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Andre eksempler</a:t>
            </a:r>
          </a:p>
          <a:p>
            <a:pPr lvl="1"/>
            <a:r>
              <a:rPr lang="nb-NO" dirty="0"/>
              <a:t>Er det kjønnsforskjell i ordflyt?</a:t>
            </a:r>
          </a:p>
          <a:p>
            <a:pPr lvl="1"/>
            <a:r>
              <a:rPr lang="nb-NO" dirty="0"/>
              <a:t>Er det sammenheng mellom tid brukt på lesetrening og ordflyt?</a:t>
            </a:r>
          </a:p>
          <a:p>
            <a:pPr lvl="1"/>
            <a:r>
              <a:rPr lang="nb-NO" dirty="0"/>
              <a:t>Cochleaimplantasjon og sosial deltakelse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69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Temporalitet (samtidighet)</a:t>
            </a:r>
          </a:p>
          <a:p>
            <a:pPr lvl="1"/>
            <a:r>
              <a:rPr lang="nb-NO" dirty="0"/>
              <a:t>Fører cochleaimplantat til sosial deltakelse eller fører sosial deltakelse til cochleaimplantat?</a:t>
            </a:r>
          </a:p>
          <a:p>
            <a:pPr lvl="1"/>
            <a:r>
              <a:rPr lang="nb-NO" dirty="0"/>
              <a:t>Eller er begge forklart av en ikke-observert variabel? (Familiebakgrunn? Utadvendthet?)</a:t>
            </a:r>
          </a:p>
          <a:p>
            <a:r>
              <a:rPr lang="nb-NO" dirty="0"/>
              <a:t>Antatt temporalitet (litt mindre svak indre validitet)</a:t>
            </a:r>
          </a:p>
          <a:p>
            <a:pPr lvl="1"/>
            <a:r>
              <a:rPr lang="nb-NO" dirty="0"/>
              <a:t>Foreldres utdannelse kommer før nasjonale prøver selv om de måles samtidig</a:t>
            </a:r>
          </a:p>
          <a:p>
            <a:pPr lvl="1"/>
            <a:r>
              <a:rPr lang="nb-NO" dirty="0"/>
              <a:t>Men, er begge forklart av en ikke-observert variabel? (skolekvalitet der de bosetter seg?)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7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Kryss-</a:t>
            </a:r>
            <a:r>
              <a:rPr lang="nb-NO" dirty="0" err="1"/>
              <a:t>seksjonelt</a:t>
            </a:r>
            <a:r>
              <a:rPr lang="nb-NO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Alt er målt samtidig</a:t>
            </a:r>
          </a:p>
          <a:p>
            <a:r>
              <a:rPr lang="nb-NO" dirty="0"/>
              <a:t>Kan si noe om sammenhenger… på et tidspunkt</a:t>
            </a:r>
          </a:p>
          <a:p>
            <a:r>
              <a:rPr lang="nb-NO" dirty="0"/>
              <a:t>Svak indre validitet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7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Longitudinelle studier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Trendstudier  -&gt; PISA</a:t>
            </a:r>
          </a:p>
          <a:p>
            <a:pPr lvl="1"/>
            <a:r>
              <a:rPr lang="nb-NO" dirty="0"/>
              <a:t>Sammenligning av ulike kohorter over tid</a:t>
            </a:r>
          </a:p>
          <a:p>
            <a:r>
              <a:rPr lang="nb-NO" dirty="0"/>
              <a:t>Forløpsstudier (prospektive) -&gt; </a:t>
            </a:r>
            <a:r>
              <a:rPr lang="nb-NO" dirty="0" err="1"/>
              <a:t>NumLit</a:t>
            </a:r>
            <a:endParaRPr lang="nb-NO" dirty="0"/>
          </a:p>
          <a:p>
            <a:pPr lvl="1"/>
            <a:r>
              <a:rPr lang="nb-NO" dirty="0"/>
              <a:t>Følger personer over tid</a:t>
            </a:r>
          </a:p>
          <a:p>
            <a:r>
              <a:rPr lang="nb-NO" dirty="0"/>
              <a:t>Kohortstudier -&gt; </a:t>
            </a:r>
            <a:r>
              <a:rPr lang="nb-NO" dirty="0" err="1"/>
              <a:t>MoBa</a:t>
            </a:r>
            <a:endParaRPr lang="nb-NO" dirty="0"/>
          </a:p>
          <a:p>
            <a:pPr lvl="1"/>
            <a:r>
              <a:rPr lang="nb-NO" dirty="0"/>
              <a:t>Ofte kombinasjon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Trendstudier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F.eks. land følges over tid</a:t>
            </a:r>
          </a:p>
          <a:p>
            <a:pPr lvl="1"/>
            <a:r>
              <a:rPr lang="nb-NO" dirty="0"/>
              <a:t>De som måles er av lik alder</a:t>
            </a:r>
          </a:p>
          <a:p>
            <a:r>
              <a:rPr lang="nb-NO" dirty="0"/>
              <a:t>Populasjon: Viser endring (f.eks. 16 åringer) over tid</a:t>
            </a:r>
          </a:p>
          <a:p>
            <a:r>
              <a:rPr lang="nb-NO" dirty="0"/>
              <a:t>Individ: kryss-</a:t>
            </a:r>
            <a:r>
              <a:rPr lang="nb-NO" dirty="0" err="1"/>
              <a:t>seksjonell</a:t>
            </a:r>
            <a:r>
              <a:rPr lang="nb-NO" dirty="0"/>
              <a:t> studie</a:t>
            </a:r>
          </a:p>
          <a:p>
            <a:pPr lvl="1"/>
            <a:r>
              <a:rPr lang="nb-NO" dirty="0"/>
              <a:t>f.eks. lekser -&gt; bedre resultat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2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Gjennomgå det dere har lest</a:t>
            </a:r>
          </a:p>
          <a:p>
            <a:r>
              <a:rPr lang="nb-NO" dirty="0"/>
              <a:t>Supplere det dere har lest</a:t>
            </a:r>
          </a:p>
          <a:p>
            <a:r>
              <a:rPr lang="nb-NO" dirty="0"/>
              <a:t>Gi perspektiver og innsikt</a:t>
            </a:r>
          </a:p>
          <a:p>
            <a:r>
              <a:rPr lang="nb-NO" dirty="0"/>
              <a:t>Gi redskaper til å tenke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2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Trendstudier - eksempel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49485"/>
            <a:ext cx="10515600" cy="2127477"/>
          </a:xfrm>
        </p:spPr>
        <p:txBody>
          <a:bodyPr/>
          <a:lstStyle/>
          <a:p>
            <a:r>
              <a:rPr lang="nb-NO" dirty="0"/>
              <a:t>Land er enhet over tid</a:t>
            </a:r>
          </a:p>
          <a:p>
            <a:r>
              <a:rPr lang="nb-NO" dirty="0"/>
              <a:t>Endring i barnehagedekning -&gt; endring i PISA/PIRLS-resultater</a:t>
            </a:r>
          </a:p>
          <a:p>
            <a:pPr lvl="1"/>
            <a:r>
              <a:rPr lang="nb-NO" dirty="0"/>
              <a:t>Elever målt på ett tidspunkt</a:t>
            </a:r>
          </a:p>
          <a:p>
            <a:pPr lvl="1"/>
            <a:r>
              <a:rPr lang="nb-NO" dirty="0"/>
              <a:t>Effekt på tvers av kohorter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89D84699-FA98-444F-B93F-D842B296FF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4" t="6055" r="2993" b="7851"/>
          <a:stretch/>
        </p:blipFill>
        <p:spPr>
          <a:xfrm>
            <a:off x="1845129" y="1502229"/>
            <a:ext cx="6613072" cy="22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0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Trendstudier - eksempel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Astrid Marie Jorde Sandsør – SPED4010 </a:t>
            </a:r>
            <a:endParaRPr lang="en-US" dirty="0"/>
          </a:p>
        </p:txBody>
      </p:sp>
      <p:pic>
        <p:nvPicPr>
          <p:cNvPr id="8" name="bilde" descr="bilde">
            <a:extLst>
              <a:ext uri="{FF2B5EF4-FFF2-40B4-BE49-F238E27FC236}">
                <a16:creationId xmlns:a16="http://schemas.microsoft.com/office/drawing/2014/main" id="{092C7B54-5D94-437F-96B6-8266E972608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240" t="2072" r="2083" b="5820"/>
          <a:stretch/>
        </p:blipFill>
        <p:spPr>
          <a:xfrm>
            <a:off x="310243" y="1551213"/>
            <a:ext cx="6172200" cy="4294415"/>
          </a:xfrm>
          <a:prstGeom prst="rect">
            <a:avLst/>
          </a:prstGeom>
        </p:spPr>
      </p:pic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D365484E-058A-47F8-80DA-E18A080DB28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930" t="2105" r="1774" b="4260"/>
          <a:stretch/>
        </p:blipFill>
        <p:spPr>
          <a:xfrm>
            <a:off x="6213022" y="1491046"/>
            <a:ext cx="5737469" cy="4294415"/>
          </a:xfrm>
          <a:prstGeom prst="rect">
            <a:avLst/>
          </a:prstGeom>
        </p:spPr>
      </p:pic>
      <p:sp>
        <p:nvSpPr>
          <p:cNvPr id="10" name="Vanlig fordi det er enkelt…">
            <a:extLst>
              <a:ext uri="{FF2B5EF4-FFF2-40B4-BE49-F238E27FC236}">
                <a16:creationId xmlns:a16="http://schemas.microsoft.com/office/drawing/2014/main" id="{E3E5C676-5051-4383-A5C0-EBFADBFA5A2A}"/>
              </a:ext>
            </a:extLst>
          </p:cNvPr>
          <p:cNvSpPr txBox="1">
            <a:spLocks/>
          </p:cNvSpPr>
          <p:nvPr/>
        </p:nvSpPr>
        <p:spPr>
          <a:xfrm>
            <a:off x="1259376" y="6111559"/>
            <a:ext cx="5663991" cy="609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05384">
              <a:spcBef>
                <a:spcPts val="2391"/>
              </a:spcBef>
              <a:buNone/>
              <a:defRPr sz="3420"/>
            </a:pPr>
            <a:r>
              <a:rPr lang="nb-NO" sz="2000" dirty="0"/>
              <a:t>Endring i testskår</a:t>
            </a:r>
          </a:p>
        </p:txBody>
      </p:sp>
      <p:sp>
        <p:nvSpPr>
          <p:cNvPr id="11" name="Vanlig fordi det er enkelt…">
            <a:extLst>
              <a:ext uri="{FF2B5EF4-FFF2-40B4-BE49-F238E27FC236}">
                <a16:creationId xmlns:a16="http://schemas.microsoft.com/office/drawing/2014/main" id="{4BE69229-13AF-4EB8-B96E-82455C82911D}"/>
              </a:ext>
            </a:extLst>
          </p:cNvPr>
          <p:cNvSpPr txBox="1">
            <a:spLocks/>
          </p:cNvSpPr>
          <p:nvPr/>
        </p:nvSpPr>
        <p:spPr>
          <a:xfrm>
            <a:off x="7251884" y="6051392"/>
            <a:ext cx="5663991" cy="609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05384">
              <a:spcBef>
                <a:spcPts val="2391"/>
              </a:spcBef>
              <a:buNone/>
              <a:defRPr sz="3420"/>
            </a:pPr>
            <a:r>
              <a:rPr lang="nb-NO" sz="2000" dirty="0"/>
              <a:t>Endring i barnehagedekning</a:t>
            </a:r>
          </a:p>
        </p:txBody>
      </p:sp>
    </p:spTree>
    <p:extLst>
      <p:ext uri="{BB962C8B-B14F-4D97-AF65-F5344CB8AC3E}">
        <p14:creationId xmlns:p14="http://schemas.microsoft.com/office/powerpoint/2010/main" val="404531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Longitudinelle studier på individnivå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Flere måletidspunkt</a:t>
            </a:r>
          </a:p>
          <a:p>
            <a:pPr lvl="1"/>
            <a:r>
              <a:rPr lang="nb-NO" dirty="0"/>
              <a:t>T1			T2			T3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/>
              <a:t>Avhengige og/eller uavhengige variable + tid</a:t>
            </a:r>
          </a:p>
          <a:p>
            <a:r>
              <a:rPr lang="nb-NO" dirty="0"/>
              <a:t>Dager-måneder-år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21156B0C-3F33-4C81-9B6E-560105F7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82" y="2687621"/>
            <a:ext cx="1823663" cy="1482753"/>
          </a:xfrm>
          <a:prstGeom prst="rect">
            <a:avLst/>
          </a:prstGeom>
          <a:ln w="88900">
            <a:miter lim="400000"/>
          </a:ln>
        </p:spPr>
      </p:pic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76C0DD17-4FB2-45F3-8DD4-761686E0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83" y="2687617"/>
            <a:ext cx="1823663" cy="1482753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33835F3A-8F2F-47C1-A404-50620939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10" y="2687618"/>
            <a:ext cx="1823663" cy="1482753"/>
          </a:xfrm>
          <a:prstGeom prst="rect">
            <a:avLst/>
          </a:prstGeom>
          <a:ln w="88900">
            <a:miter lim="400000"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17C244-ACCE-437C-845E-0AE312508384}"/>
              </a:ext>
            </a:extLst>
          </p:cNvPr>
          <p:cNvSpPr/>
          <p:nvPr/>
        </p:nvSpPr>
        <p:spPr>
          <a:xfrm>
            <a:off x="3005241" y="3135086"/>
            <a:ext cx="531845" cy="405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1EAC58-609D-44C6-AA09-CE280FFB5017}"/>
              </a:ext>
            </a:extLst>
          </p:cNvPr>
          <p:cNvSpPr/>
          <p:nvPr/>
        </p:nvSpPr>
        <p:spPr>
          <a:xfrm>
            <a:off x="5962411" y="3161539"/>
            <a:ext cx="531845" cy="405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Longitudinelle studier på individnivå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Mer krevende -&gt; frafall</a:t>
            </a:r>
          </a:p>
          <a:p>
            <a:pPr lvl="1"/>
            <a:r>
              <a:rPr lang="nb-NO" dirty="0"/>
              <a:t>Sammenheng eller forskjeller mellom variabler over tid</a:t>
            </a:r>
          </a:p>
          <a:p>
            <a:pPr lvl="1"/>
            <a:r>
              <a:rPr lang="nb-NO" dirty="0"/>
              <a:t>Potensielt svak indre validitet</a:t>
            </a:r>
          </a:p>
          <a:p>
            <a:pPr lvl="1"/>
            <a:r>
              <a:rPr lang="nb-NO" dirty="0"/>
              <a:t>Potensielt god ytre validitet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9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Longitudinelle studier på individnivå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Endring over tid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373693" indent="-373693" defTabSz="298955">
              <a:spcBef>
                <a:spcPts val="2320"/>
              </a:spcBef>
              <a:defRPr sz="3348"/>
            </a:pPr>
            <a:r>
              <a:rPr lang="en-US" dirty="0" err="1"/>
              <a:t>Måler</a:t>
            </a:r>
            <a:r>
              <a:rPr lang="en-US" dirty="0"/>
              <a:t> vi det </a:t>
            </a:r>
            <a:r>
              <a:rPr lang="en-US" dirty="0" err="1"/>
              <a:t>samme</a:t>
            </a:r>
            <a:r>
              <a:rPr lang="en-US" dirty="0"/>
              <a:t> over </a:t>
            </a:r>
            <a:r>
              <a:rPr lang="en-US" dirty="0" err="1"/>
              <a:t>tid</a:t>
            </a:r>
            <a:r>
              <a:rPr lang="en-US" dirty="0"/>
              <a:t>?</a:t>
            </a:r>
          </a:p>
          <a:p>
            <a:pPr marL="373693" indent="-373693" defTabSz="298955">
              <a:spcBef>
                <a:spcPts val="2320"/>
              </a:spcBef>
              <a:defRPr sz="3348"/>
            </a:pPr>
            <a:r>
              <a:rPr lang="en-US" dirty="0"/>
              <a:t>«Intercept» (</a:t>
            </a:r>
            <a:r>
              <a:rPr lang="en-US" dirty="0" err="1"/>
              <a:t>nivå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</a:t>
            </a:r>
            <a:r>
              <a:rPr lang="en-US" dirty="0" err="1"/>
              <a:t>ved</a:t>
            </a:r>
            <a:r>
              <a:rPr lang="en-US" dirty="0"/>
              <a:t> T1)</a:t>
            </a:r>
          </a:p>
          <a:p>
            <a:pPr marL="373693" indent="-373693" defTabSz="298955">
              <a:spcBef>
                <a:spcPts val="2320"/>
              </a:spcBef>
              <a:defRPr sz="3348"/>
            </a:pPr>
            <a:r>
              <a:rPr lang="en-US" dirty="0"/>
              <a:t>«slope» (</a:t>
            </a:r>
            <a:r>
              <a:rPr lang="en-US" dirty="0" err="1"/>
              <a:t>endring</a:t>
            </a:r>
            <a:r>
              <a:rPr lang="en-US" dirty="0"/>
              <a:t> over </a:t>
            </a:r>
            <a:r>
              <a:rPr lang="en-US" dirty="0" err="1"/>
              <a:t>tid</a:t>
            </a:r>
            <a:r>
              <a:rPr lang="en-US" dirty="0"/>
              <a:t>)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Språk…">
            <a:extLst>
              <a:ext uri="{FF2B5EF4-FFF2-40B4-BE49-F238E27FC236}">
                <a16:creationId xmlns:a16="http://schemas.microsoft.com/office/drawing/2014/main" id="{A7FF97CD-8279-4024-9D6C-C8E9486C1EDC}"/>
              </a:ext>
            </a:extLst>
          </p:cNvPr>
          <p:cNvSpPr/>
          <p:nvPr/>
        </p:nvSpPr>
        <p:spPr>
          <a:xfrm>
            <a:off x="2270521" y="2568179"/>
            <a:ext cx="1654924" cy="978108"/>
          </a:xfrm>
          <a:prstGeom prst="roundRect">
            <a:avLst>
              <a:gd name="adj" fmla="val 14394"/>
            </a:avLst>
          </a:prstGeom>
          <a:blipFill>
            <a:blip r:embed="rId2"/>
          </a:blip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Språk </a:t>
            </a:r>
          </a:p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4 år</a:t>
            </a:r>
          </a:p>
        </p:txBody>
      </p:sp>
      <p:sp>
        <p:nvSpPr>
          <p:cNvPr id="6" name="Språk…">
            <a:extLst>
              <a:ext uri="{FF2B5EF4-FFF2-40B4-BE49-F238E27FC236}">
                <a16:creationId xmlns:a16="http://schemas.microsoft.com/office/drawing/2014/main" id="{02044181-2BFA-411B-939B-6D59580D0632}"/>
              </a:ext>
            </a:extLst>
          </p:cNvPr>
          <p:cNvSpPr/>
          <p:nvPr/>
        </p:nvSpPr>
        <p:spPr>
          <a:xfrm>
            <a:off x="4188618" y="2568179"/>
            <a:ext cx="1654924" cy="978108"/>
          </a:xfrm>
          <a:prstGeom prst="roundRect">
            <a:avLst>
              <a:gd name="adj" fmla="val 14394"/>
            </a:avLst>
          </a:prstGeom>
          <a:blipFill>
            <a:blip r:embed="rId2"/>
          </a:blip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 dirty="0" err="1"/>
              <a:t>Språk</a:t>
            </a:r>
            <a:endParaRPr sz="2250" dirty="0"/>
          </a:p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 dirty="0"/>
              <a:t>6 </a:t>
            </a:r>
            <a:r>
              <a:rPr sz="2250" dirty="0" err="1"/>
              <a:t>år</a:t>
            </a:r>
            <a:endParaRPr sz="2250" dirty="0"/>
          </a:p>
        </p:txBody>
      </p:sp>
      <p:sp>
        <p:nvSpPr>
          <p:cNvPr id="7" name="Språk…">
            <a:extLst>
              <a:ext uri="{FF2B5EF4-FFF2-40B4-BE49-F238E27FC236}">
                <a16:creationId xmlns:a16="http://schemas.microsoft.com/office/drawing/2014/main" id="{9FAE0AAB-E658-4CE8-9904-EF8780CCF050}"/>
              </a:ext>
            </a:extLst>
          </p:cNvPr>
          <p:cNvSpPr/>
          <p:nvPr/>
        </p:nvSpPr>
        <p:spPr>
          <a:xfrm>
            <a:off x="6106716" y="2568179"/>
            <a:ext cx="1574499" cy="978108"/>
          </a:xfrm>
          <a:prstGeom prst="roundRect">
            <a:avLst>
              <a:gd name="adj" fmla="val 13694"/>
            </a:avLst>
          </a:prstGeom>
          <a:blipFill>
            <a:blip r:embed="rId2"/>
          </a:blip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Språk </a:t>
            </a:r>
          </a:p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8 år</a:t>
            </a:r>
          </a:p>
        </p:txBody>
      </p:sp>
      <p:sp>
        <p:nvSpPr>
          <p:cNvPr id="8" name="Språk…">
            <a:extLst>
              <a:ext uri="{FF2B5EF4-FFF2-40B4-BE49-F238E27FC236}">
                <a16:creationId xmlns:a16="http://schemas.microsoft.com/office/drawing/2014/main" id="{9877198F-CEEF-40C8-B4E4-6AD282017C9B}"/>
              </a:ext>
            </a:extLst>
          </p:cNvPr>
          <p:cNvSpPr/>
          <p:nvPr/>
        </p:nvSpPr>
        <p:spPr>
          <a:xfrm>
            <a:off x="8031956" y="2568179"/>
            <a:ext cx="1654924" cy="978108"/>
          </a:xfrm>
          <a:prstGeom prst="roundRect">
            <a:avLst>
              <a:gd name="adj" fmla="val 14394"/>
            </a:avLst>
          </a:prstGeom>
          <a:blipFill>
            <a:blip r:embed="rId2"/>
          </a:blip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Språk</a:t>
            </a:r>
          </a:p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2250"/>
              <a:t>10 år</a:t>
            </a:r>
          </a:p>
        </p:txBody>
      </p:sp>
      <p:pic>
        <p:nvPicPr>
          <p:cNvPr id="9" name="Linje Linje" descr="Linje Linje">
            <a:extLst>
              <a:ext uri="{FF2B5EF4-FFF2-40B4-BE49-F238E27FC236}">
                <a16:creationId xmlns:a16="http://schemas.microsoft.com/office/drawing/2014/main" id="{F99BA0E9-530A-4158-B04E-1D35298DAB73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75175" y="2975638"/>
            <a:ext cx="584539" cy="284814"/>
          </a:xfrm>
          <a:prstGeom prst="rect">
            <a:avLst/>
          </a:prstGeom>
        </p:spPr>
      </p:pic>
      <p:pic>
        <p:nvPicPr>
          <p:cNvPr id="10" name="Linje Linje" descr="Linje Linje">
            <a:extLst>
              <a:ext uri="{FF2B5EF4-FFF2-40B4-BE49-F238E27FC236}">
                <a16:creationId xmlns:a16="http://schemas.microsoft.com/office/drawing/2014/main" id="{B4F48809-1E2E-452D-B864-C4EAEF965A36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82033" y="2975638"/>
            <a:ext cx="584539" cy="284814"/>
          </a:xfrm>
          <a:prstGeom prst="rect">
            <a:avLst/>
          </a:prstGeom>
        </p:spPr>
      </p:pic>
      <p:pic>
        <p:nvPicPr>
          <p:cNvPr id="11" name="Linje Linje" descr="Linje Linje">
            <a:extLst>
              <a:ext uri="{FF2B5EF4-FFF2-40B4-BE49-F238E27FC236}">
                <a16:creationId xmlns:a16="http://schemas.microsoft.com/office/drawing/2014/main" id="{921CF918-DE72-4E2E-8CE0-85268DD51BD3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4316" y="2914826"/>
            <a:ext cx="584539" cy="2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Longitudinelle studier på individnivå - Eksempel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7FCAD56B-8B2D-4926-A9F8-9EE4C4C0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53" y="1398241"/>
            <a:ext cx="6677608" cy="4958109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069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Longitudinelle studier på individnivå - Eksempel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CB2E963C-A55F-4F5E-B849-DC72656305F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247" t="3953" r="2629" b="10595"/>
          <a:stretch/>
        </p:blipFill>
        <p:spPr>
          <a:xfrm>
            <a:off x="1037335" y="2621530"/>
            <a:ext cx="4155622" cy="1379764"/>
          </a:xfrm>
          <a:prstGeom prst="rect">
            <a:avLst/>
          </a:prstGeom>
        </p:spPr>
      </p:pic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500FF7FD-DC67-44CE-9411-393806C89B2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956" t="5471" r="2573" b="4759"/>
          <a:stretch/>
        </p:blipFill>
        <p:spPr>
          <a:xfrm>
            <a:off x="5943600" y="2041070"/>
            <a:ext cx="5070021" cy="35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Longitudinelle studier på individnivå - Eksempel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Er det endring i kjønnsforskjell i ordflyt fra 2.-4. klasse?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Er det sammenheng mellom tid brukt på lesetrening i 2. klasse og endring i ordflyt gjennom året?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Er det endring i sosial deltagelse for barn med cochleaimplantat gjennom barneårene?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Hvordan styrke intern validitet?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Kontrollere statistisk for alternative hypoteser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Skyldes forskjellen en tredjevariabel?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 </a:t>
            </a:r>
            <a:r>
              <a:rPr lang="nb-NO" dirty="0" err="1"/>
              <a:t>Multivariat</a:t>
            </a:r>
            <a:r>
              <a:rPr lang="nb-NO" dirty="0"/>
              <a:t> regresjon/variansanalyse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«kontrollere» for andre variabler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«ta bort» alternative forklaringer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Effekt isolert for disse alternativene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1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Hvordan styrke intern validitet?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Delt varians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Kontrollere / betinge</a:t>
            </a:r>
          </a:p>
          <a:p>
            <a:pPr marL="1263985" lvl="2" indent="-349585" defTabSz="279667">
              <a:spcBef>
                <a:spcPts val="2180"/>
              </a:spcBef>
              <a:defRPr sz="3132"/>
            </a:pPr>
            <a:r>
              <a:rPr lang="nb-NO" dirty="0"/>
              <a:t>Tar bort delt varians mellom </a:t>
            </a:r>
            <a:r>
              <a:rPr lang="nb-NO" dirty="0" err="1"/>
              <a:t>X</a:t>
            </a:r>
            <a:r>
              <a:rPr lang="nb-NO" dirty="0"/>
              <a:t>, Y og kontrollvariabler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Varians = Mål på spredning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Eksempel: Er sammenhengen mellom ordflyt (</a:t>
            </a:r>
            <a:r>
              <a:rPr lang="nb-NO" dirty="0" err="1"/>
              <a:t>wordf</a:t>
            </a:r>
            <a:r>
              <a:rPr lang="nb-NO" dirty="0"/>
              <a:t>) og pseudoordflyt (</a:t>
            </a:r>
            <a:r>
              <a:rPr lang="nb-NO" dirty="0" err="1"/>
              <a:t>pseudof</a:t>
            </a:r>
            <a:r>
              <a:rPr lang="nb-NO" dirty="0"/>
              <a:t>) forklart av lesehastighet?</a:t>
            </a:r>
          </a:p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0EF8A-1879-476B-9FE9-A0308F7C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353" y="3875974"/>
            <a:ext cx="2743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dag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Ikke-eksperimentelle studier</a:t>
            </a:r>
          </a:p>
          <a:p>
            <a:pPr lvl="1"/>
            <a:r>
              <a:rPr lang="nb-NO" dirty="0"/>
              <a:t>Tverrsnitt</a:t>
            </a:r>
          </a:p>
          <a:p>
            <a:pPr lvl="1"/>
            <a:r>
              <a:rPr lang="nb-NO" dirty="0"/>
              <a:t>Longitudinelle (prospektive)</a:t>
            </a:r>
          </a:p>
          <a:p>
            <a:r>
              <a:rPr lang="nb-NO" dirty="0"/>
              <a:t>Indre validitet</a:t>
            </a:r>
          </a:p>
          <a:p>
            <a:pPr lvl="1"/>
            <a:r>
              <a:rPr lang="nb-NO" dirty="0"/>
              <a:t>Statistisk kontroll</a:t>
            </a:r>
          </a:p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nb-NO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D0B730-812C-4321-8AA6-5B7B536EDDC5}"/>
              </a:ext>
            </a:extLst>
          </p:cNvPr>
          <p:cNvSpPr txBox="1">
            <a:spLocks/>
          </p:cNvSpPr>
          <p:nvPr/>
        </p:nvSpPr>
        <p:spPr>
          <a:xfrm>
            <a:off x="5746458" y="4641777"/>
            <a:ext cx="4811785" cy="15351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Slides fra SPED 4010, (Zachrisson, 2020)</a:t>
            </a:r>
          </a:p>
          <a:p>
            <a:r>
              <a:rPr lang="nb-NO" dirty="0"/>
              <a:t>Lund et al (2002), Kapittel 8 &amp; 9</a:t>
            </a:r>
          </a:p>
        </p:txBody>
      </p:sp>
    </p:spTree>
    <p:extLst>
      <p:ext uri="{BB962C8B-B14F-4D97-AF65-F5344CB8AC3E}">
        <p14:creationId xmlns:p14="http://schemas.microsoft.com/office/powerpoint/2010/main" val="212720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Plot og venn-diagram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5CA2AEB5-0D5F-4488-A728-732E8C1B297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82" r="1679" b="3999"/>
          <a:stretch/>
        </p:blipFill>
        <p:spPr>
          <a:xfrm>
            <a:off x="669471" y="1690688"/>
            <a:ext cx="6335486" cy="4594289"/>
          </a:xfrm>
          <a:prstGeom prst="rect">
            <a:avLst/>
          </a:prstGeom>
        </p:spPr>
      </p:pic>
      <p:pic>
        <p:nvPicPr>
          <p:cNvPr id="6" name="Oval Oval" descr="Oval Oval">
            <a:extLst>
              <a:ext uri="{FF2B5EF4-FFF2-40B4-BE49-F238E27FC236}">
                <a16:creationId xmlns:a16="http://schemas.microsoft.com/office/drawing/2014/main" id="{9F577020-642D-4088-840C-62B009BDF8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784879">
            <a:off x="722921" y="2664767"/>
            <a:ext cx="6399473" cy="1817947"/>
          </a:xfrm>
          <a:prstGeom prst="rect">
            <a:avLst/>
          </a:prstGeom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pic>
      <p:sp>
        <p:nvSpPr>
          <p:cNvPr id="7" name="Oval">
            <a:extLst>
              <a:ext uri="{FF2B5EF4-FFF2-40B4-BE49-F238E27FC236}">
                <a16:creationId xmlns:a16="http://schemas.microsoft.com/office/drawing/2014/main" id="{7F909185-C908-4595-B094-C61120C20B8A}"/>
              </a:ext>
            </a:extLst>
          </p:cNvPr>
          <p:cNvSpPr/>
          <p:nvPr/>
        </p:nvSpPr>
        <p:spPr>
          <a:xfrm>
            <a:off x="7377822" y="1983407"/>
            <a:ext cx="2619190" cy="2525633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8" name="Figur">
            <a:extLst>
              <a:ext uri="{FF2B5EF4-FFF2-40B4-BE49-F238E27FC236}">
                <a16:creationId xmlns:a16="http://schemas.microsoft.com/office/drawing/2014/main" id="{B65E7E3E-3053-40BF-89A2-D837DB3AD99A}"/>
              </a:ext>
            </a:extLst>
          </p:cNvPr>
          <p:cNvSpPr/>
          <p:nvPr/>
        </p:nvSpPr>
        <p:spPr>
          <a:xfrm>
            <a:off x="8091159" y="2572656"/>
            <a:ext cx="1905853" cy="193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45" h="20694" extrusionOk="0">
                <a:moveTo>
                  <a:pt x="13288" y="0"/>
                </a:moveTo>
                <a:cubicBezTo>
                  <a:pt x="9886" y="0"/>
                  <a:pt x="6482" y="1316"/>
                  <a:pt x="3887" y="3951"/>
                </a:cubicBezTo>
                <a:cubicBezTo>
                  <a:pt x="-372" y="8275"/>
                  <a:pt x="-1127" y="14797"/>
                  <a:pt x="1601" y="19912"/>
                </a:cubicBezTo>
                <a:cubicBezTo>
                  <a:pt x="6283" y="21600"/>
                  <a:pt x="11707" y="20558"/>
                  <a:pt x="15454" y="16754"/>
                </a:cubicBezTo>
                <a:cubicBezTo>
                  <a:pt x="19712" y="12431"/>
                  <a:pt x="20473" y="5908"/>
                  <a:pt x="17746" y="793"/>
                </a:cubicBezTo>
                <a:cubicBezTo>
                  <a:pt x="16306" y="273"/>
                  <a:pt x="14799" y="0"/>
                  <a:pt x="13288" y="0"/>
                </a:cubicBezTo>
                <a:close/>
              </a:path>
            </a:pathLst>
          </a:custGeom>
          <a:solidFill>
            <a:schemeClr val="accent1">
              <a:hueOff val="378192"/>
              <a:satOff val="30564"/>
              <a:lumOff val="24900"/>
              <a:alpha val="21982"/>
            </a:schemeClr>
          </a:solidFill>
          <a:ln w="25400">
            <a:solidFill>
              <a:srgbClr val="FFFFFF">
                <a:alpha val="21982"/>
              </a:srgbClr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9" name="Oval">
            <a:extLst>
              <a:ext uri="{FF2B5EF4-FFF2-40B4-BE49-F238E27FC236}">
                <a16:creationId xmlns:a16="http://schemas.microsoft.com/office/drawing/2014/main" id="{EFF7C817-19B2-460F-A8FF-96DBBB4CB2B8}"/>
              </a:ext>
            </a:extLst>
          </p:cNvPr>
          <p:cNvSpPr/>
          <p:nvPr/>
        </p:nvSpPr>
        <p:spPr>
          <a:xfrm>
            <a:off x="8103409" y="2593672"/>
            <a:ext cx="2619190" cy="2525633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0" name="Delt varians">
            <a:extLst>
              <a:ext uri="{FF2B5EF4-FFF2-40B4-BE49-F238E27FC236}">
                <a16:creationId xmlns:a16="http://schemas.microsoft.com/office/drawing/2014/main" id="{F7256BF2-2C01-451A-BAD3-392F440E21CF}"/>
              </a:ext>
            </a:extLst>
          </p:cNvPr>
          <p:cNvSpPr txBox="1"/>
          <p:nvPr/>
        </p:nvSpPr>
        <p:spPr>
          <a:xfrm>
            <a:off x="8543186" y="3246223"/>
            <a:ext cx="11796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Delt </a:t>
            </a:r>
            <a:r>
              <a:rPr dirty="0" err="1"/>
              <a:t>varians</a:t>
            </a:r>
            <a:endParaRPr dirty="0"/>
          </a:p>
        </p:txBody>
      </p:sp>
      <p:sp>
        <p:nvSpPr>
          <p:cNvPr id="11" name="wordf">
            <a:extLst>
              <a:ext uri="{FF2B5EF4-FFF2-40B4-BE49-F238E27FC236}">
                <a16:creationId xmlns:a16="http://schemas.microsoft.com/office/drawing/2014/main" id="{320D1208-F018-4542-A586-2CFD92D182D1}"/>
              </a:ext>
            </a:extLst>
          </p:cNvPr>
          <p:cNvSpPr txBox="1"/>
          <p:nvPr/>
        </p:nvSpPr>
        <p:spPr>
          <a:xfrm>
            <a:off x="8457642" y="1607904"/>
            <a:ext cx="626326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r>
              <a:rPr dirty="0" err="1"/>
              <a:t>wordf</a:t>
            </a:r>
            <a:endParaRPr dirty="0"/>
          </a:p>
        </p:txBody>
      </p:sp>
      <p:sp>
        <p:nvSpPr>
          <p:cNvPr id="12" name="pseudof">
            <a:extLst>
              <a:ext uri="{FF2B5EF4-FFF2-40B4-BE49-F238E27FC236}">
                <a16:creationId xmlns:a16="http://schemas.microsoft.com/office/drawing/2014/main" id="{F692880E-D8AA-4597-8D5F-87567D4F52CB}"/>
              </a:ext>
            </a:extLst>
          </p:cNvPr>
          <p:cNvSpPr txBox="1"/>
          <p:nvPr/>
        </p:nvSpPr>
        <p:spPr>
          <a:xfrm>
            <a:off x="10356698" y="4767498"/>
            <a:ext cx="83401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r>
              <a:rPr dirty="0" err="1"/>
              <a:t>pseudof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63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Bivariat</a:t>
            </a:r>
            <a:r>
              <a:rPr lang="nb-NO" dirty="0"/>
              <a:t> regresjon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13" name="bilde" descr="bilde">
            <a:extLst>
              <a:ext uri="{FF2B5EF4-FFF2-40B4-BE49-F238E27FC236}">
                <a16:creationId xmlns:a16="http://schemas.microsoft.com/office/drawing/2014/main" id="{8CD625C9-FDC2-4D99-8D81-06470FF9C8A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547" t="5079" r="2059" b="12198"/>
          <a:stretch/>
        </p:blipFill>
        <p:spPr>
          <a:xfrm>
            <a:off x="3175906" y="1755320"/>
            <a:ext cx="5029201" cy="1053031"/>
          </a:xfrm>
          <a:prstGeom prst="rect">
            <a:avLst/>
          </a:prstGeom>
        </p:spPr>
      </p:pic>
      <p:pic>
        <p:nvPicPr>
          <p:cNvPr id="14" name="bilde" descr="bilde">
            <a:extLst>
              <a:ext uri="{FF2B5EF4-FFF2-40B4-BE49-F238E27FC236}">
                <a16:creationId xmlns:a16="http://schemas.microsoft.com/office/drawing/2014/main" id="{C491FE6F-40A6-475D-90E2-C89FCA00B49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05" t="3600" r="2776" b="8696"/>
          <a:stretch/>
        </p:blipFill>
        <p:spPr>
          <a:xfrm>
            <a:off x="2988128" y="3224893"/>
            <a:ext cx="5412921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Bivarat</a:t>
            </a:r>
            <a:r>
              <a:rPr lang="nb-NO" dirty="0"/>
              <a:t> regresjon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5CA2AEB5-0D5F-4488-A728-732E8C1B297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335" t="1129" r="1678" b="3748"/>
          <a:stretch/>
        </p:blipFill>
        <p:spPr>
          <a:xfrm>
            <a:off x="2171700" y="1624692"/>
            <a:ext cx="6319157" cy="4552271"/>
          </a:xfrm>
          <a:prstGeom prst="rect">
            <a:avLst/>
          </a:prstGeom>
        </p:spPr>
      </p:pic>
      <p:pic>
        <p:nvPicPr>
          <p:cNvPr id="6" name="Oval Oval" descr="Oval Oval">
            <a:extLst>
              <a:ext uri="{FF2B5EF4-FFF2-40B4-BE49-F238E27FC236}">
                <a16:creationId xmlns:a16="http://schemas.microsoft.com/office/drawing/2014/main" id="{9F577020-642D-4088-840C-62B009BDF8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784879">
            <a:off x="2234481" y="2623199"/>
            <a:ext cx="6399473" cy="1817947"/>
          </a:xfrm>
          <a:prstGeom prst="rect">
            <a:avLst/>
          </a:prstGeom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pic>
      <p:sp>
        <p:nvSpPr>
          <p:cNvPr id="13" name="coeff=1.50…">
            <a:extLst>
              <a:ext uri="{FF2B5EF4-FFF2-40B4-BE49-F238E27FC236}">
                <a16:creationId xmlns:a16="http://schemas.microsoft.com/office/drawing/2014/main" id="{972E1165-3AA9-44A5-BA69-E985D00B9A49}"/>
              </a:ext>
            </a:extLst>
          </p:cNvPr>
          <p:cNvSpPr txBox="1"/>
          <p:nvPr/>
        </p:nvSpPr>
        <p:spPr>
          <a:xfrm>
            <a:off x="6256852" y="4410675"/>
            <a:ext cx="114232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 err="1"/>
              <a:t>coeff</a:t>
            </a:r>
            <a:r>
              <a:rPr dirty="0"/>
              <a:t>=1.50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cons=10.77</a:t>
            </a:r>
          </a:p>
        </p:txBody>
      </p:sp>
    </p:spTree>
    <p:extLst>
      <p:ext uri="{BB962C8B-B14F-4D97-AF65-F5344CB8AC3E}">
        <p14:creationId xmlns:p14="http://schemas.microsoft.com/office/powerpoint/2010/main" val="2143327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Venn-diagram – legge til lesetid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Figur">
            <a:extLst>
              <a:ext uri="{FF2B5EF4-FFF2-40B4-BE49-F238E27FC236}">
                <a16:creationId xmlns:a16="http://schemas.microsoft.com/office/drawing/2014/main" id="{BBBCD21E-3250-4222-8296-D7E409C21D51}"/>
              </a:ext>
            </a:extLst>
          </p:cNvPr>
          <p:cNvSpPr/>
          <p:nvPr/>
        </p:nvSpPr>
        <p:spPr>
          <a:xfrm>
            <a:off x="4939028" y="2656794"/>
            <a:ext cx="1905853" cy="193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45" h="20694" extrusionOk="0">
                <a:moveTo>
                  <a:pt x="13288" y="0"/>
                </a:moveTo>
                <a:cubicBezTo>
                  <a:pt x="9886" y="0"/>
                  <a:pt x="6482" y="1316"/>
                  <a:pt x="3887" y="3951"/>
                </a:cubicBezTo>
                <a:cubicBezTo>
                  <a:pt x="-372" y="8275"/>
                  <a:pt x="-1127" y="14797"/>
                  <a:pt x="1601" y="19912"/>
                </a:cubicBezTo>
                <a:cubicBezTo>
                  <a:pt x="6283" y="21600"/>
                  <a:pt x="11707" y="20558"/>
                  <a:pt x="15454" y="16754"/>
                </a:cubicBezTo>
                <a:cubicBezTo>
                  <a:pt x="19712" y="12431"/>
                  <a:pt x="20473" y="5908"/>
                  <a:pt x="17746" y="793"/>
                </a:cubicBezTo>
                <a:cubicBezTo>
                  <a:pt x="16306" y="273"/>
                  <a:pt x="14799" y="0"/>
                  <a:pt x="13288" y="0"/>
                </a:cubicBezTo>
                <a:close/>
              </a:path>
            </a:pathLst>
          </a:custGeom>
          <a:solidFill>
            <a:schemeClr val="accent1">
              <a:hueOff val="378192"/>
              <a:satOff val="30564"/>
              <a:lumOff val="24900"/>
              <a:alpha val="19617"/>
            </a:schemeClr>
          </a:solidFill>
          <a:ln w="25400">
            <a:solidFill>
              <a:srgbClr val="FFFFFF">
                <a:alpha val="19617"/>
              </a:srgbClr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9" name="Oval">
            <a:extLst>
              <a:ext uri="{FF2B5EF4-FFF2-40B4-BE49-F238E27FC236}">
                <a16:creationId xmlns:a16="http://schemas.microsoft.com/office/drawing/2014/main" id="{E7C9DE9B-0DF9-4D46-9A9E-374885E07CF3}"/>
              </a:ext>
            </a:extLst>
          </p:cNvPr>
          <p:cNvSpPr/>
          <p:nvPr/>
        </p:nvSpPr>
        <p:spPr>
          <a:xfrm>
            <a:off x="4225199" y="2067114"/>
            <a:ext cx="2619191" cy="2525633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29347364-0D1B-4BB0-AA18-E982656C6D8C}"/>
              </a:ext>
            </a:extLst>
          </p:cNvPr>
          <p:cNvSpPr/>
          <p:nvPr/>
        </p:nvSpPr>
        <p:spPr>
          <a:xfrm>
            <a:off x="4145320" y="3229458"/>
            <a:ext cx="2103303" cy="1973540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4" name="Oval">
            <a:extLst>
              <a:ext uri="{FF2B5EF4-FFF2-40B4-BE49-F238E27FC236}">
                <a16:creationId xmlns:a16="http://schemas.microsoft.com/office/drawing/2014/main" id="{06AE27B8-9219-460C-96DC-23CB5C7BF303}"/>
              </a:ext>
            </a:extLst>
          </p:cNvPr>
          <p:cNvSpPr/>
          <p:nvPr/>
        </p:nvSpPr>
        <p:spPr>
          <a:xfrm>
            <a:off x="4939028" y="2639521"/>
            <a:ext cx="2619190" cy="2525633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5" name="Figur">
            <a:extLst>
              <a:ext uri="{FF2B5EF4-FFF2-40B4-BE49-F238E27FC236}">
                <a16:creationId xmlns:a16="http://schemas.microsoft.com/office/drawing/2014/main" id="{87C052EE-CFEA-412F-BC6F-39D1D2794B87}"/>
              </a:ext>
            </a:extLst>
          </p:cNvPr>
          <p:cNvSpPr/>
          <p:nvPr/>
        </p:nvSpPr>
        <p:spPr>
          <a:xfrm>
            <a:off x="4958230" y="3288679"/>
            <a:ext cx="1290393" cy="1304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6" h="20751" extrusionOk="0">
                <a:moveTo>
                  <a:pt x="3749" y="0"/>
                </a:moveTo>
                <a:cubicBezTo>
                  <a:pt x="3403" y="0"/>
                  <a:pt x="3059" y="28"/>
                  <a:pt x="2714" y="49"/>
                </a:cubicBezTo>
                <a:cubicBezTo>
                  <a:pt x="-813" y="6076"/>
                  <a:pt x="-907" y="13498"/>
                  <a:pt x="2457" y="19591"/>
                </a:cubicBezTo>
                <a:cubicBezTo>
                  <a:pt x="8225" y="21600"/>
                  <a:pt x="14713" y="21000"/>
                  <a:pt x="20040" y="17784"/>
                </a:cubicBezTo>
                <a:cubicBezTo>
                  <a:pt x="20693" y="13103"/>
                  <a:pt x="19151" y="8197"/>
                  <a:pt x="15382" y="4600"/>
                </a:cubicBezTo>
                <a:cubicBezTo>
                  <a:pt x="12170" y="1534"/>
                  <a:pt x="7959" y="0"/>
                  <a:pt x="3749" y="0"/>
                </a:cubicBezTo>
                <a:close/>
              </a:path>
            </a:pathLst>
          </a:custGeom>
          <a:solidFill>
            <a:srgbClr val="B7BAC0">
              <a:alpha val="54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282A2F"/>
                </a:solidFill>
              </a:defRPr>
            </a:pPr>
            <a:endParaRPr sz="2250"/>
          </a:p>
        </p:txBody>
      </p:sp>
      <p:sp>
        <p:nvSpPr>
          <p:cNvPr id="16" name="wordf">
            <a:extLst>
              <a:ext uri="{FF2B5EF4-FFF2-40B4-BE49-F238E27FC236}">
                <a16:creationId xmlns:a16="http://schemas.microsoft.com/office/drawing/2014/main" id="{523B85A5-E6DF-4EB4-B5D2-5A67A5DE2E99}"/>
              </a:ext>
            </a:extLst>
          </p:cNvPr>
          <p:cNvSpPr txBox="1"/>
          <p:nvPr/>
        </p:nvSpPr>
        <p:spPr>
          <a:xfrm>
            <a:off x="4312702" y="1847457"/>
            <a:ext cx="626326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r>
              <a:rPr dirty="0" err="1"/>
              <a:t>wordf</a:t>
            </a:r>
            <a:endParaRPr dirty="0"/>
          </a:p>
        </p:txBody>
      </p:sp>
      <p:sp>
        <p:nvSpPr>
          <p:cNvPr id="17" name="pseudof">
            <a:extLst>
              <a:ext uri="{FF2B5EF4-FFF2-40B4-BE49-F238E27FC236}">
                <a16:creationId xmlns:a16="http://schemas.microsoft.com/office/drawing/2014/main" id="{B14FE48B-4D84-44BB-B093-098D435EDB06}"/>
              </a:ext>
            </a:extLst>
          </p:cNvPr>
          <p:cNvSpPr txBox="1"/>
          <p:nvPr/>
        </p:nvSpPr>
        <p:spPr>
          <a:xfrm>
            <a:off x="7558218" y="4216228"/>
            <a:ext cx="83401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r>
              <a:rPr dirty="0" err="1"/>
              <a:t>pseudof</a:t>
            </a:r>
            <a:endParaRPr dirty="0"/>
          </a:p>
        </p:txBody>
      </p:sp>
      <p:sp>
        <p:nvSpPr>
          <p:cNvPr id="18" name="Delt varians">
            <a:extLst>
              <a:ext uri="{FF2B5EF4-FFF2-40B4-BE49-F238E27FC236}">
                <a16:creationId xmlns:a16="http://schemas.microsoft.com/office/drawing/2014/main" id="{FAC65BCF-ED72-4DBB-834D-3F4338847ECC}"/>
              </a:ext>
            </a:extLst>
          </p:cNvPr>
          <p:cNvSpPr txBox="1"/>
          <p:nvPr/>
        </p:nvSpPr>
        <p:spPr>
          <a:xfrm>
            <a:off x="5553170" y="2919953"/>
            <a:ext cx="11796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Delt </a:t>
            </a:r>
            <a:r>
              <a:rPr dirty="0" err="1"/>
              <a:t>varians</a:t>
            </a:r>
            <a:endParaRPr dirty="0"/>
          </a:p>
        </p:txBody>
      </p:sp>
      <p:sp>
        <p:nvSpPr>
          <p:cNvPr id="19" name="wordf">
            <a:extLst>
              <a:ext uri="{FF2B5EF4-FFF2-40B4-BE49-F238E27FC236}">
                <a16:creationId xmlns:a16="http://schemas.microsoft.com/office/drawing/2014/main" id="{146BD6CD-C1D5-4E2F-8BB7-E013A5E8A50F}"/>
              </a:ext>
            </a:extLst>
          </p:cNvPr>
          <p:cNvSpPr txBox="1"/>
          <p:nvPr/>
        </p:nvSpPr>
        <p:spPr>
          <a:xfrm>
            <a:off x="3498041" y="4768989"/>
            <a:ext cx="69608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r>
              <a:rPr lang="nb-NO" dirty="0"/>
              <a:t>lesetid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7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Multippel regresjon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50972143-66A7-4E9C-AF46-153FB60C05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2" t="5823" r="2411" b="16462"/>
          <a:stretch/>
        </p:blipFill>
        <p:spPr>
          <a:xfrm>
            <a:off x="2906485" y="1763485"/>
            <a:ext cx="4898571" cy="971551"/>
          </a:xfrm>
          <a:prstGeom prst="rect">
            <a:avLst/>
          </a:prstGeom>
        </p:spPr>
      </p:pic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C8734CB2-FD77-476C-89A3-008A7F5D912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19" t="4594" r="2607" b="8167"/>
          <a:stretch/>
        </p:blipFill>
        <p:spPr>
          <a:xfrm>
            <a:off x="2563586" y="3374957"/>
            <a:ext cx="5519058" cy="2274729"/>
          </a:xfrm>
          <a:prstGeom prst="rect">
            <a:avLst/>
          </a:prstGeom>
        </p:spPr>
      </p:pic>
      <p:pic>
        <p:nvPicPr>
          <p:cNvPr id="7" name="Linje Linje" descr="Linje Linje">
            <a:extLst>
              <a:ext uri="{FF2B5EF4-FFF2-40B4-BE49-F238E27FC236}">
                <a16:creationId xmlns:a16="http://schemas.microsoft.com/office/drawing/2014/main" id="{746BC706-D41F-487A-89DF-95167BB77E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363926">
            <a:off x="1288642" y="4196450"/>
            <a:ext cx="2690518" cy="284815"/>
          </a:xfrm>
          <a:prstGeom prst="rect">
            <a:avLst/>
          </a:prstGeom>
        </p:spPr>
      </p:pic>
      <p:sp>
        <p:nvSpPr>
          <p:cNvPr id="8" name="Sammenheng…">
            <a:extLst>
              <a:ext uri="{FF2B5EF4-FFF2-40B4-BE49-F238E27FC236}">
                <a16:creationId xmlns:a16="http://schemas.microsoft.com/office/drawing/2014/main" id="{365CF867-6484-4F64-BCEA-6FAEEC52D117}"/>
              </a:ext>
            </a:extLst>
          </p:cNvPr>
          <p:cNvSpPr txBox="1"/>
          <p:nvPr/>
        </p:nvSpPr>
        <p:spPr>
          <a:xfrm>
            <a:off x="200130" y="2212280"/>
            <a:ext cx="1784079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 dirty="0" err="1"/>
              <a:t>Sammenheng</a:t>
            </a:r>
            <a:endParaRPr sz="2250" dirty="0"/>
          </a:p>
          <a:p>
            <a:pPr>
              <a:defRPr sz="3200"/>
            </a:pPr>
            <a:r>
              <a:rPr sz="2250" dirty="0" err="1"/>
              <a:t>wordf</a:t>
            </a:r>
            <a:r>
              <a:rPr sz="2250" dirty="0"/>
              <a:t> </a:t>
            </a:r>
            <a:r>
              <a:rPr sz="2250"/>
              <a:t>pseudof</a:t>
            </a:r>
            <a:endParaRPr sz="2250" dirty="0"/>
          </a:p>
          <a:p>
            <a:pPr>
              <a:defRPr sz="3200"/>
            </a:pPr>
            <a:r>
              <a:rPr sz="2250" dirty="0"/>
              <a:t>«</a:t>
            </a:r>
            <a:r>
              <a:rPr sz="2250" dirty="0" err="1"/>
              <a:t>kontrollert</a:t>
            </a:r>
            <a:r>
              <a:rPr sz="2250" dirty="0"/>
              <a:t>» </a:t>
            </a:r>
          </a:p>
          <a:p>
            <a:pPr>
              <a:defRPr sz="3200"/>
            </a:pPr>
            <a:r>
              <a:rPr sz="2250" dirty="0"/>
              <a:t>for </a:t>
            </a:r>
            <a:r>
              <a:rPr sz="2250" dirty="0" err="1"/>
              <a:t>rtime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2819762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Multippel regresjon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defTabSz="279667">
              <a:spcBef>
                <a:spcPts val="2180"/>
              </a:spcBef>
              <a:buNone/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E0CCD728-2B22-436A-939A-8B6591685CB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945" t="2241" r="2299" b="4031"/>
          <a:stretch/>
        </p:blipFill>
        <p:spPr>
          <a:xfrm>
            <a:off x="3902529" y="1518557"/>
            <a:ext cx="4041321" cy="49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7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Statistisk kontroll – trusler mot intern 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 fontScale="77500" lnSpcReduction="20000"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Har vi kontrollert for ALLE alternative hypoteser?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Er alle målene våre gode nok?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f.eks. tid brukt på lesing; foreldres jobb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Vanligvis kan vi ikke utelukke alle alternative hypoteser (hvordan kan vi vite?)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Men: det er mulig 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Hvis teorien er god nok… og målene er gode nok … valide og reliable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... Så kan en eksperimentell effekt gjenskapes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8882EEDE-03CB-4D44-8063-F8DFE57E406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479" t="2587" r="5511" b="6894"/>
          <a:stretch/>
        </p:blipFill>
        <p:spPr>
          <a:xfrm>
            <a:off x="9331778" y="3722233"/>
            <a:ext cx="2588079" cy="28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12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Ikke-eksperimentell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Kryss-</a:t>
            </a:r>
            <a:r>
              <a:rPr lang="nb-NO" dirty="0" err="1"/>
              <a:t>seksjonelle</a:t>
            </a:r>
            <a:r>
              <a:rPr lang="nb-NO" dirty="0"/>
              <a:t> - ett tidspunkt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Longitudinelle - flere tidspunkt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Statistisk kontroll - «kontrollerer» for alternative hypoteser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61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Tenkeoppgave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Sverige og Norge valgte i fjor vår ulike strategier for å håndtere pandemien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Sykdom, død, og økonomi har vært ulik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Er dette en test på om den ene vs. den andre modellen var best?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Hvordan kan vi lage et design som gir oss gode svar?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7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Samle studiene som prøver å besvare den samme problemstillingen</a:t>
            </a:r>
          </a:p>
          <a:p>
            <a:r>
              <a:rPr lang="nb-NO" dirty="0"/>
              <a:t>Syntesedannende undersøkelser, </a:t>
            </a:r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</a:t>
            </a:r>
            <a:r>
              <a:rPr lang="nb-NO" dirty="0"/>
              <a:t>, metaanalyse</a:t>
            </a:r>
          </a:p>
          <a:p>
            <a:pPr lvl="1"/>
            <a:r>
              <a:rPr lang="nb-NO" dirty="0"/>
              <a:t>Sammenligne effektstørrelser, hva er gjennomsnittlig resultat og hvor mye varierer resultatene?</a:t>
            </a:r>
          </a:p>
          <a:p>
            <a:pPr lvl="1"/>
            <a:r>
              <a:rPr lang="nb-NO" dirty="0"/>
              <a:t>Hvorfor er resultatene forskjellig?</a:t>
            </a:r>
          </a:p>
          <a:p>
            <a:pPr lvl="1"/>
            <a:r>
              <a:rPr lang="nb-NO" dirty="0"/>
              <a:t>Hva lærer vi om forskningsspørsmålet når vi vi samler enkeltstudiene?</a:t>
            </a:r>
          </a:p>
          <a:p>
            <a:r>
              <a:rPr lang="nb-NO" dirty="0"/>
              <a:t>Metoden kan også brukes til å få oversikt over et forskningsfelt eller forskningsspørsmål – systematisk litteraturgjennomgang</a:t>
            </a:r>
          </a:p>
          <a:p>
            <a:pPr lvl="1"/>
            <a:r>
              <a:rPr lang="nb-NO" dirty="0"/>
              <a:t>Oppsummere relevante studier</a:t>
            </a:r>
          </a:p>
          <a:p>
            <a:pPr lvl="1"/>
            <a:r>
              <a:rPr lang="nb-NO" dirty="0"/>
              <a:t>Målet kan være å få kunnskap om et felt eller finne trekk ved hva som fungerer, selv når studier ikke er helt sammenlignbare</a:t>
            </a:r>
          </a:p>
          <a:p>
            <a:pPr lvl="1"/>
            <a:r>
              <a:rPr lang="nb-NO" dirty="0"/>
              <a:t>Omfattende </a:t>
            </a:r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</a:t>
            </a:r>
            <a:r>
              <a:rPr lang="nb-NO" dirty="0"/>
              <a:t> (f.eks. </a:t>
            </a:r>
            <a:r>
              <a:rPr lang="nb-NO" dirty="0" err="1"/>
              <a:t>Cochrane</a:t>
            </a:r>
            <a:r>
              <a:rPr lang="nb-NO" dirty="0"/>
              <a:t>) eller Rapid </a:t>
            </a:r>
            <a:r>
              <a:rPr lang="nb-NO" dirty="0" err="1"/>
              <a:t>review</a:t>
            </a:r>
            <a:r>
              <a:rPr lang="nb-NO" dirty="0"/>
              <a:t> (forenklet)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6765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Repetisjon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Beskrivende studier</a:t>
            </a:r>
          </a:p>
          <a:p>
            <a:pPr lvl="1"/>
            <a:r>
              <a:rPr lang="nb-NO" dirty="0"/>
              <a:t>Ikke antagelser om kausalitet</a:t>
            </a:r>
          </a:p>
          <a:p>
            <a:pPr lvl="1"/>
            <a:r>
              <a:rPr lang="nb-NO" dirty="0"/>
              <a:t>Indre validitet ikke relevant</a:t>
            </a:r>
          </a:p>
          <a:p>
            <a:r>
              <a:rPr lang="nb-NO" dirty="0" err="1"/>
              <a:t>Årsaksstudier</a:t>
            </a:r>
            <a:endParaRPr lang="nb-NO" dirty="0"/>
          </a:p>
          <a:p>
            <a:pPr lvl="1"/>
            <a:r>
              <a:rPr lang="nb-NO" dirty="0"/>
              <a:t>Trusler mot indre validitet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06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Handler om ytre validitet</a:t>
            </a:r>
          </a:p>
          <a:p>
            <a:pPr lvl="1"/>
            <a:r>
              <a:rPr lang="nb-NO" dirty="0"/>
              <a:t>Kan funnene fra enkeltstudier generaliseres?</a:t>
            </a:r>
          </a:p>
          <a:p>
            <a:pPr lvl="1"/>
            <a:r>
              <a:rPr lang="nb-NO" dirty="0"/>
              <a:t>Hvilken effektstørrelse tror vi på?</a:t>
            </a:r>
          </a:p>
          <a:p>
            <a:pPr lvl="1"/>
            <a:endParaRPr lang="nb-NO" dirty="0"/>
          </a:p>
          <a:p>
            <a:r>
              <a:rPr lang="nb-NO" dirty="0"/>
              <a:t>Kvalitative vurderinger i hva som skal med, hvilke begrensninger vi legger i utvalget av studier</a:t>
            </a:r>
          </a:p>
          <a:p>
            <a:r>
              <a:rPr lang="nb-NO" dirty="0"/>
              <a:t>Kvalitative vurderinger i kvaliteten på studiene</a:t>
            </a:r>
          </a:p>
          <a:p>
            <a:r>
              <a:rPr lang="nb-NO" dirty="0"/>
              <a:t>Kvantitative vurderinger når utvalgte studier sine effektstørrelser sammenlignes </a:t>
            </a:r>
          </a:p>
        </p:txBody>
      </p:sp>
    </p:spTree>
    <p:extLst>
      <p:ext uri="{BB962C8B-B14F-4D97-AF65-F5344CB8AC3E}">
        <p14:creationId xmlns:p14="http://schemas.microsoft.com/office/powerpoint/2010/main" val="2160303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Idealet, «Best case»: samle sammen rådata fra masse ulike forsøk til et datasett og teste hypotese og underhypoteser</a:t>
            </a:r>
          </a:p>
          <a:p>
            <a:r>
              <a:rPr lang="nb-NO" dirty="0"/>
              <a:t>Realiteten: samle sammen resultatet av studier</a:t>
            </a:r>
          </a:p>
          <a:p>
            <a:pPr lvl="1"/>
            <a:r>
              <a:rPr lang="nb-NO" dirty="0"/>
              <a:t>Telle +, - , 0-funn? Hva med størrelsen på effekten?</a:t>
            </a:r>
          </a:p>
          <a:p>
            <a:pPr lvl="1"/>
            <a:r>
              <a:rPr lang="nb-NO" dirty="0"/>
              <a:t>Glass (1976): Metaanalyse som statistisk analyse av effektstørrelser</a:t>
            </a:r>
          </a:p>
          <a:p>
            <a:pPr lvl="1"/>
            <a:r>
              <a:rPr lang="nb-NO" dirty="0"/>
              <a:t>(Effektstørrelser ble gjennomgått i forelesningen 14. oktober)</a:t>
            </a:r>
          </a:p>
          <a:p>
            <a:r>
              <a:rPr lang="nb-NO" dirty="0"/>
              <a:t>Sammenligner vi epler og pærer</a:t>
            </a:r>
          </a:p>
          <a:p>
            <a:pPr lvl="1"/>
            <a:r>
              <a:rPr lang="nb-NO" dirty="0"/>
              <a:t>Er det samme tiltak?</a:t>
            </a:r>
          </a:p>
          <a:p>
            <a:pPr lvl="1"/>
            <a:r>
              <a:rPr lang="nb-NO" dirty="0"/>
              <a:t>Måler de samme utfall?</a:t>
            </a:r>
          </a:p>
          <a:p>
            <a:pPr lvl="1"/>
            <a:r>
              <a:rPr lang="nb-NO" dirty="0"/>
              <a:t>Bør et studie med lav styrke få like stor vekt som en med høy styrke?</a:t>
            </a:r>
          </a:p>
          <a:p>
            <a:pPr lvl="1"/>
            <a:r>
              <a:rPr lang="nb-NO" dirty="0"/>
              <a:t>Bør et studie med dårlig design få like stor vekt som et studie med godt design?</a:t>
            </a:r>
          </a:p>
        </p:txBody>
      </p:sp>
    </p:spTree>
    <p:extLst>
      <p:ext uri="{BB962C8B-B14F-4D97-AF65-F5344CB8AC3E}">
        <p14:creationId xmlns:p14="http://schemas.microsoft.com/office/powerpoint/2010/main" val="192129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b-NO" dirty="0"/>
              <a:t>Problemstilling (forskningsspørsmålet)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Kriterier for inkludering (geografi, utvalg, publiseringstyper, tidsrom..) og utvikling av søkestrenger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Søk (google </a:t>
            </a:r>
            <a:r>
              <a:rPr lang="nb-NO" dirty="0" err="1"/>
              <a:t>scholar</a:t>
            </a:r>
            <a:r>
              <a:rPr lang="nb-NO" dirty="0"/>
              <a:t>, databaser for artikler, «snøballmetode», e-poster til forskere…)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Rensing av søk (f.eks. vurdere basert på </a:t>
            </a:r>
            <a:r>
              <a:rPr lang="nb-NO" dirty="0" err="1"/>
              <a:t>abstract</a:t>
            </a:r>
            <a:r>
              <a:rPr lang="nb-NO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Kvalitetsvurdering av inkluderte studier (skjematisk analyse)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Sammenstilling av resultater + dokumentasjon på fremgangsmåte (effektstørrelser, eventuelt mer generelle funn)</a:t>
            </a:r>
          </a:p>
        </p:txBody>
      </p:sp>
    </p:spTree>
    <p:extLst>
      <p:ext uri="{BB962C8B-B14F-4D97-AF65-F5344CB8AC3E}">
        <p14:creationId xmlns:p14="http://schemas.microsoft.com/office/powerpoint/2010/main" val="2314627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Forskeren blir en integrert del av arbeidet – umulig å unngå skjønnsmessige vurderinger</a:t>
            </a:r>
          </a:p>
          <a:p>
            <a:pPr lvl="1"/>
            <a:r>
              <a:rPr lang="nb-NO" dirty="0"/>
              <a:t>Bør ha god kjennskap til forskningsfeltet</a:t>
            </a:r>
          </a:p>
          <a:p>
            <a:pPr lvl="1"/>
            <a:r>
              <a:rPr lang="nb-NO" dirty="0"/>
              <a:t>Bør ha god kjennskap til forskningsdesign, også fra andre fagfelt</a:t>
            </a:r>
          </a:p>
          <a:p>
            <a:pPr lvl="2"/>
            <a:r>
              <a:rPr lang="nb-NO" dirty="0"/>
              <a:t>Ofte velger forskere bare å inkludere eksperimenter…</a:t>
            </a:r>
          </a:p>
          <a:p>
            <a:pPr lvl="2"/>
            <a:r>
              <a:rPr lang="nb-NO" dirty="0"/>
              <a:t>…men </a:t>
            </a:r>
            <a:r>
              <a:rPr lang="nb-NO" dirty="0" err="1"/>
              <a:t>kvasi</a:t>
            </a:r>
            <a:r>
              <a:rPr lang="nb-NO" dirty="0"/>
              <a:t>-eksperimenter kan si noe om effekt dersom de har et godt design!</a:t>
            </a:r>
          </a:p>
          <a:p>
            <a:pPr lvl="2"/>
            <a:r>
              <a:rPr lang="nb-NO" dirty="0"/>
              <a:t>(hva er best, et eksperiment med 10 klasserom, eller et </a:t>
            </a:r>
            <a:r>
              <a:rPr lang="nb-NO" dirty="0" err="1"/>
              <a:t>kvasi</a:t>
            </a:r>
            <a:r>
              <a:rPr lang="nb-NO" dirty="0"/>
              <a:t>-eksperiment med alle landets klasserom?)</a:t>
            </a:r>
          </a:p>
          <a:p>
            <a:pPr lvl="2"/>
            <a:r>
              <a:rPr lang="nb-NO" dirty="0"/>
              <a:t>Gode </a:t>
            </a:r>
            <a:r>
              <a:rPr lang="nb-NO" dirty="0" err="1"/>
              <a:t>kvasi</a:t>
            </a:r>
            <a:r>
              <a:rPr lang="nb-NO" dirty="0"/>
              <a:t>-eksperimenter har som regel mye mindre effektstørrelser enn ikke-eksperimentelle metoder. Hva tror vi mest på?</a:t>
            </a:r>
          </a:p>
          <a:p>
            <a:pPr lvl="2"/>
            <a:r>
              <a:rPr lang="nb-NO" dirty="0"/>
              <a:t>Krever at forskeren kjenner til metodene</a:t>
            </a:r>
          </a:p>
          <a:p>
            <a:pPr lvl="2"/>
            <a:endParaRPr lang="nb-NO" dirty="0"/>
          </a:p>
          <a:p>
            <a:pPr lvl="2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6692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8349AA1-B1F3-4006-8A50-C89D99AF46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b-NO" dirty="0"/>
                  <a:t>Hvordan sammenligne effektstørrelser?</a:t>
                </a:r>
              </a:p>
              <a:p>
                <a:pPr lvl="1"/>
                <a:r>
                  <a:rPr lang="nb-NO" dirty="0"/>
                  <a:t>Standardisere forskjellene mellom tiltaksgruppen og kontrollgruppen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nb-NO" dirty="0"/>
                  <a:t>Glass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b-N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den>
                    </m:f>
                  </m:oMath>
                </a14:m>
                <a:r>
                  <a:rPr lang="nb-NO" dirty="0"/>
                  <a:t>	, Cohen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b-N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b-NO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nb-NO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nb-NO" dirty="0"/>
                  <a:t> er veid gjennomsnitt av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nb-NO" dirty="0"/>
                  <a:t> og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b-NO" dirty="0"/>
              </a:p>
              <a:p>
                <a:pPr lvl="1"/>
                <a:r>
                  <a:rPr lang="nb-NO" dirty="0"/>
                  <a:t>Pearsons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nb-NO" dirty="0"/>
                  <a:t>, korrelasjon mellom variabler (krever ikke mer standardisering)</a:t>
                </a:r>
              </a:p>
              <a:p>
                <a:pPr lvl="1"/>
                <a:r>
                  <a:rPr lang="nb-NO" dirty="0"/>
                  <a:t>Mulig å transformere mellom de ulike, og regne ut basert på ulike rapporterte test-statistikker (se Lund et al boka)</a:t>
                </a:r>
              </a:p>
              <a:p>
                <a:pPr lvl="1"/>
                <a:r>
                  <a:rPr lang="nb-NO" dirty="0"/>
                  <a:t>Cohen: liten/medium/stor effekt basert på r, MEN ikke å anbefale uten å ha tenkt seg nøye om!</a:t>
                </a:r>
              </a:p>
              <a:p>
                <a:r>
                  <a:rPr lang="nb-NO" dirty="0"/>
                  <a:t>Så kan man lage et gjennomsnitt av alle effektstørrelsene, eventuelt med vekter for antall observasjoner, standardavvik, osv.</a:t>
                </a:r>
              </a:p>
              <a:p>
                <a:r>
                  <a:rPr lang="nb-NO" dirty="0"/>
                  <a:t>Og teste om effektstørrelsene er konsistente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8349AA1-B1F3-4006-8A50-C89D99AF4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043" t="-3081" r="-1043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265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8984" cy="4351338"/>
          </a:xfrm>
        </p:spPr>
        <p:txBody>
          <a:bodyPr>
            <a:normAutofit/>
          </a:bodyPr>
          <a:lstStyle/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806785" lvl="1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49AA1-B1F3-4006-8A50-C89D99AF4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Analyse av tredjevariabler</a:t>
            </a:r>
          </a:p>
          <a:p>
            <a:pPr lvl="1"/>
            <a:r>
              <a:rPr lang="nb-NO" dirty="0"/>
              <a:t>Kan vi undersøke mulige årsaker til ulike effektstørrelser?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79B7F-9C91-46B5-9F00-FF7CD576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9" y="3042320"/>
            <a:ext cx="63436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07EAE-02F4-4B67-8B8F-2B521533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4" y="2668777"/>
            <a:ext cx="5225472" cy="37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3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 err="1"/>
              <a:t>Systematic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637EAB-B3F6-4FDD-A354-7A6BDD74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" y="1604875"/>
            <a:ext cx="4524375" cy="2524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C9AB33-BD09-4E29-89F6-D79224A5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42" y="2650994"/>
            <a:ext cx="1306373" cy="812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9D02D-9CCF-4193-BC88-4132718C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27" y="1248252"/>
            <a:ext cx="6800850" cy="1552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8C42F-1CBA-4964-A1E2-501A469F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76" y="2463914"/>
            <a:ext cx="1476375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87111C-48B6-4ECE-AB1B-675F786C2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09" y="4311795"/>
            <a:ext cx="8425564" cy="1816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4DC2A-41E1-41EB-96B5-2295688DE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141" y="4824814"/>
            <a:ext cx="4048125" cy="790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265390-46A8-44E0-BB1A-3AFBAC897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806" y="2988365"/>
            <a:ext cx="5600700" cy="1381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60B762-F366-4721-90A4-43C625B28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626" y="3677548"/>
            <a:ext cx="18573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klassiske kriterier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Hume (1738-1740): «A Treatise of Human Nature» (</a:t>
            </a:r>
            <a:r>
              <a:rPr lang="en-US" dirty="0" err="1"/>
              <a:t>vitenskapsteori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"The cause and effect must be contiguous in space and time.»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"The cause must be prior to the effect.»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"There must be a constant union betwixt the cause and effect. </a:t>
            </a:r>
            <a:r>
              <a:rPr lang="en-US" dirty="0" err="1"/>
              <a:t>'Tis</a:t>
            </a:r>
            <a:r>
              <a:rPr lang="en-US" dirty="0"/>
              <a:t> chiefly this quality, that constitutes the relation.»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8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Indre 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Viser studien et årsaksforhold?</a:t>
            </a:r>
          </a:p>
          <a:p>
            <a:pPr lvl="1"/>
            <a:r>
              <a:rPr lang="nb-NO" dirty="0"/>
              <a:t>Er sjokolade årsaken til Nobelpriser?</a:t>
            </a:r>
          </a:p>
          <a:p>
            <a:r>
              <a:rPr lang="nb-NO" dirty="0"/>
              <a:t>Trusler: Er det alternative, plausible, forklaringer?</a:t>
            </a:r>
          </a:p>
          <a:p>
            <a:pPr lvl="1"/>
            <a:r>
              <a:rPr lang="nb-NO" dirty="0"/>
              <a:t>NB! Ikke alle trusler er plausible i alle studier</a:t>
            </a:r>
          </a:p>
          <a:p>
            <a:r>
              <a:rPr lang="nb-NO" dirty="0"/>
              <a:t>Tenke gjennom ved design av en studie:</a:t>
            </a:r>
          </a:p>
          <a:p>
            <a:pPr lvl="1"/>
            <a:r>
              <a:rPr lang="nb-NO" dirty="0"/>
              <a:t>Hvordan kan vi gardere oss mot alternative forklaringer?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1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nb-NO" noProof="0" dirty="0"/>
              <a:t>Ikke-observert konfundering</a:t>
            </a:r>
          </a:p>
          <a:p>
            <a:r>
              <a:rPr lang="nb-NO" noProof="0" dirty="0"/>
              <a:t>Retning</a:t>
            </a:r>
          </a:p>
          <a:p>
            <a:r>
              <a:rPr lang="nb-NO" noProof="0" dirty="0"/>
              <a:t>Historie</a:t>
            </a:r>
          </a:p>
          <a:p>
            <a:r>
              <a:rPr lang="nb-NO" noProof="0" dirty="0"/>
              <a:t>Modning</a:t>
            </a:r>
          </a:p>
          <a:p>
            <a:r>
              <a:rPr lang="nb-NO" noProof="0" dirty="0"/>
              <a:t>Seleksjon</a:t>
            </a:r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endParaRPr lang="nb-NO" noProof="0" dirty="0"/>
          </a:p>
          <a:p>
            <a:endParaRPr lang="nb-NO" noProof="0" dirty="0"/>
          </a:p>
          <a:p>
            <a:r>
              <a:rPr lang="nb-NO" noProof="0" dirty="0"/>
              <a:t>Testing</a:t>
            </a:r>
          </a:p>
          <a:p>
            <a:r>
              <a:rPr lang="nb-NO" noProof="0" dirty="0"/>
              <a:t>Frafall</a:t>
            </a:r>
          </a:p>
          <a:p>
            <a:r>
              <a:rPr lang="nb-NO" noProof="0" dirty="0"/>
              <a:t>Instrumentering</a:t>
            </a:r>
          </a:p>
          <a:p>
            <a:r>
              <a:rPr lang="nb-NO" noProof="0" dirty="0"/>
              <a:t>Regresjon mot gjennomsnittet</a:t>
            </a:r>
          </a:p>
          <a:p>
            <a:r>
              <a:rPr lang="nb-NO" noProof="0" dirty="0"/>
              <a:t>Atypisk kontrollgruppe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7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Ikke-eksperimentelle studier: Definisjon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Studier uten manipulering</a:t>
            </a:r>
          </a:p>
          <a:p>
            <a:pPr lvl="1"/>
            <a:r>
              <a:rPr lang="nb-NO" dirty="0"/>
              <a:t>Dvs. ikke eksperimentelle </a:t>
            </a:r>
          </a:p>
          <a:p>
            <a:r>
              <a:rPr lang="nb-NO" dirty="0"/>
              <a:t>Studier/analyser hvor vi ikke sannsynliggjør forskjeller gjennom design</a:t>
            </a:r>
          </a:p>
          <a:p>
            <a:pPr lvl="1"/>
            <a:r>
              <a:rPr lang="nb-NO" dirty="0"/>
              <a:t>Dvs. ikke kvasieksperimentelle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/>
              <a:t>MEN: Noen studier kan ha elementer som gjør dem til </a:t>
            </a:r>
            <a:r>
              <a:rPr lang="nb-NO" dirty="0" err="1"/>
              <a:t>kvasi</a:t>
            </a:r>
            <a:r>
              <a:rPr lang="nb-NO" dirty="0"/>
              <a:t>-eksperimenter for noen problemstillinger, ikke andre</a:t>
            </a:r>
          </a:p>
          <a:p>
            <a:pPr lvl="1"/>
            <a:r>
              <a:rPr lang="nb-NO" dirty="0"/>
              <a:t>f.eks. analyser med/uten søsken-modeller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6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Fordeler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Vi kan studere ting som vi ikke kan manipulere (praktisk eller etisk)</a:t>
            </a:r>
          </a:p>
          <a:p>
            <a:pPr lvl="1"/>
            <a:r>
              <a:rPr lang="nb-NO" dirty="0"/>
              <a:t>f.eks. kjønnsforskjeller</a:t>
            </a:r>
          </a:p>
          <a:p>
            <a:r>
              <a:rPr lang="nb-NO" dirty="0"/>
              <a:t>Praktisk gjennomførbare</a:t>
            </a:r>
          </a:p>
          <a:p>
            <a:r>
              <a:rPr lang="nb-NO" dirty="0"/>
              <a:t>Enklere logikk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4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20556</TotalTime>
  <Words>1912</Words>
  <Application>Microsoft Office PowerPoint</Application>
  <PresentationFormat>Widescreen</PresentationFormat>
  <Paragraphs>378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Forskningsdesign: Ikke-eksperimentelle design og metaanalyse</vt:lpstr>
      <vt:lpstr>Mål </vt:lpstr>
      <vt:lpstr>I dag</vt:lpstr>
      <vt:lpstr>Repetisjon </vt:lpstr>
      <vt:lpstr>Tre klassiske kriterier</vt:lpstr>
      <vt:lpstr>Indre validitet</vt:lpstr>
      <vt:lpstr>Trusler mot indre validitet</vt:lpstr>
      <vt:lpstr>Ikke-eksperimentelle studier: Definisjon</vt:lpstr>
      <vt:lpstr>Fordeler</vt:lpstr>
      <vt:lpstr>To hovedtyper</vt:lpstr>
      <vt:lpstr>Kryss-seksjonelt design</vt:lpstr>
      <vt:lpstr>Kryss-seksjonelt design</vt:lpstr>
      <vt:lpstr>Kryss-seksjonelt design</vt:lpstr>
      <vt:lpstr>Kryss-seksjonelt design</vt:lpstr>
      <vt:lpstr>Kryss-seksjonelt design</vt:lpstr>
      <vt:lpstr>Kryss-seksjonelt design</vt:lpstr>
      <vt:lpstr>Kryss-seksjonelt design</vt:lpstr>
      <vt:lpstr>Longitudinelle studier</vt:lpstr>
      <vt:lpstr>Trendstudier</vt:lpstr>
      <vt:lpstr>Trendstudier - eksempel</vt:lpstr>
      <vt:lpstr>Trendstudier - eksempel</vt:lpstr>
      <vt:lpstr>Longitudinelle studier på individnivå</vt:lpstr>
      <vt:lpstr>Longitudinelle studier på individnivå</vt:lpstr>
      <vt:lpstr>Longitudinelle studier på individnivå</vt:lpstr>
      <vt:lpstr>Longitudinelle studier på individnivå - Eksempel</vt:lpstr>
      <vt:lpstr>Longitudinelle studier på individnivå - Eksempel</vt:lpstr>
      <vt:lpstr>Longitudinelle studier på individnivå - Eksempel</vt:lpstr>
      <vt:lpstr>Hvordan styrke intern validitet?</vt:lpstr>
      <vt:lpstr>Hvordan styrke intern validitet?</vt:lpstr>
      <vt:lpstr>Plot og venn-diagram</vt:lpstr>
      <vt:lpstr>Bivariat regresjon</vt:lpstr>
      <vt:lpstr>Bivarat regresjon</vt:lpstr>
      <vt:lpstr>Venn-diagram – legge til lesetid</vt:lpstr>
      <vt:lpstr>Multippel regresjon</vt:lpstr>
      <vt:lpstr>Multippel regresjon</vt:lpstr>
      <vt:lpstr>Statistisk kontroll – trusler mot intern validitet</vt:lpstr>
      <vt:lpstr>Ikke-eksperimentell design</vt:lpstr>
      <vt:lpstr>Tenkeoppgave</vt:lpstr>
      <vt:lpstr>Systematic reviews</vt:lpstr>
      <vt:lpstr>Systematic reviews</vt:lpstr>
      <vt:lpstr>Systematic reviews</vt:lpstr>
      <vt:lpstr>Systematic reviews</vt:lpstr>
      <vt:lpstr>Systematic reviews</vt:lpstr>
      <vt:lpstr>Systematic reviews</vt:lpstr>
      <vt:lpstr>Systematic reviews</vt:lpstr>
      <vt:lpstr>Systematic reviews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Marie Jorde Sandsør / NIFU</dc:creator>
  <cp:lastModifiedBy>Astrid Marie Jorde</cp:lastModifiedBy>
  <cp:revision>153</cp:revision>
  <dcterms:created xsi:type="dcterms:W3CDTF">2020-11-12T10:55:55Z</dcterms:created>
  <dcterms:modified xsi:type="dcterms:W3CDTF">2021-10-25T12:47:32Z</dcterms:modified>
</cp:coreProperties>
</file>